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72" r:id="rId14"/>
    <p:sldId id="271" r:id="rId15"/>
    <p:sldId id="268" r:id="rId16"/>
    <p:sldId id="269"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4/17/22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venturebeat.com/2019/07/19/why-do-87-of-data-science-projects-never-make-it-into-production/"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localhost:8888/notebooks/ders/project_full/titanic_project.ipynb#6" TargetMode="External"/><Relationship Id="rId13" Type="http://schemas.openxmlformats.org/officeDocument/2006/relationships/hyperlink" Target="http://localhost:8888/notebooks/ders/project_full/titanic_project.ipynb#11" TargetMode="External"/><Relationship Id="rId18" Type="http://schemas.openxmlformats.org/officeDocument/2006/relationships/hyperlink" Target="http://localhost:8888/notebooks/ders/project_full/titanic_project.ipynb#32" TargetMode="External"/><Relationship Id="rId3" Type="http://schemas.openxmlformats.org/officeDocument/2006/relationships/hyperlink" Target="http://localhost:8888/notebooks/ders/project_full/titanic_project.ipynb#1" TargetMode="External"/><Relationship Id="rId7" Type="http://schemas.openxmlformats.org/officeDocument/2006/relationships/hyperlink" Target="http://localhost:8888/notebooks/ders/project_full/titanic_project.ipynb#5" TargetMode="External"/><Relationship Id="rId12" Type="http://schemas.openxmlformats.org/officeDocument/2006/relationships/hyperlink" Target="http://localhost:8888/notebooks/ders/project_full/titanic_project.ipynb#10" TargetMode="External"/><Relationship Id="rId17" Type="http://schemas.openxmlformats.org/officeDocument/2006/relationships/hyperlink" Target="http://localhost:8888/notebooks/ders/project_full/titanic_project.ipynb#31" TargetMode="External"/><Relationship Id="rId2" Type="http://schemas.openxmlformats.org/officeDocument/2006/relationships/image" Target="../media/image4.png"/><Relationship Id="rId16" Type="http://schemas.openxmlformats.org/officeDocument/2006/relationships/hyperlink" Target="http://localhost:8888/notebooks/ders/project_full/titanic_project.ipynb#30" TargetMode="External"/><Relationship Id="rId20" Type="http://schemas.openxmlformats.org/officeDocument/2006/relationships/hyperlink" Target="http://localhost:8888/notebooks/ders/project_full/titanic_project.ipynb#34" TargetMode="External"/><Relationship Id="rId1" Type="http://schemas.openxmlformats.org/officeDocument/2006/relationships/slideLayout" Target="../slideLayouts/slideLayout2.xml"/><Relationship Id="rId6" Type="http://schemas.openxmlformats.org/officeDocument/2006/relationships/hyperlink" Target="http://localhost:8888/notebooks/ders/project_full/titanic_project.ipynb#4" TargetMode="External"/><Relationship Id="rId11" Type="http://schemas.openxmlformats.org/officeDocument/2006/relationships/hyperlink" Target="http://localhost:8888/notebooks/ders/project_full/titanic_project.ipynb#9" TargetMode="External"/><Relationship Id="rId5" Type="http://schemas.openxmlformats.org/officeDocument/2006/relationships/hyperlink" Target="http://localhost:8888/notebooks/ders/project_full/titanic_project.ipynb#3" TargetMode="External"/><Relationship Id="rId15" Type="http://schemas.openxmlformats.org/officeDocument/2006/relationships/hyperlink" Target="http://localhost:8888/notebooks/ders/project_full/titanic_project.ipynb#29" TargetMode="External"/><Relationship Id="rId10" Type="http://schemas.openxmlformats.org/officeDocument/2006/relationships/hyperlink" Target="http://localhost:8888/notebooks/ders/project_full/titanic_project.ipynb#8" TargetMode="External"/><Relationship Id="rId19" Type="http://schemas.openxmlformats.org/officeDocument/2006/relationships/hyperlink" Target="http://localhost:8888/notebooks/ders/project_full/titanic_project.ipynb#33" TargetMode="External"/><Relationship Id="rId4" Type="http://schemas.openxmlformats.org/officeDocument/2006/relationships/hyperlink" Target="http://localhost:8888/notebooks/ders/project_full/titanic_project.ipynb#2" TargetMode="External"/><Relationship Id="rId9" Type="http://schemas.openxmlformats.org/officeDocument/2006/relationships/hyperlink" Target="http://localhost:8888/notebooks/ders/project_full/titanic_project.ipynb#7" TargetMode="External"/><Relationship Id="rId14" Type="http://schemas.openxmlformats.org/officeDocument/2006/relationships/hyperlink" Target="http://localhost:8888/notebooks/ders/project_full/titanic_project.ipynb#2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streamlit.io/cloud"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streamlit.io/"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8102-89FD-40EF-B27F-138CB46F5170}"/>
              </a:ext>
            </a:extLst>
          </p:cNvPr>
          <p:cNvSpPr>
            <a:spLocks noGrp="1"/>
          </p:cNvSpPr>
          <p:nvPr>
            <p:ph type="ctrTitle"/>
          </p:nvPr>
        </p:nvSpPr>
        <p:spPr/>
        <p:txBody>
          <a:bodyPr/>
          <a:lstStyle/>
          <a:p>
            <a:r>
              <a:rPr lang="en-NL" dirty="0"/>
              <a:t>ML MODEL DEPLOYMENT</a:t>
            </a:r>
          </a:p>
        </p:txBody>
      </p:sp>
      <p:sp>
        <p:nvSpPr>
          <p:cNvPr id="3" name="Subtitle 2">
            <a:extLst>
              <a:ext uri="{FF2B5EF4-FFF2-40B4-BE49-F238E27FC236}">
                <a16:creationId xmlns:a16="http://schemas.microsoft.com/office/drawing/2014/main" id="{6A33CE45-0522-4C9E-5CF3-0D861693910E}"/>
              </a:ext>
            </a:extLst>
          </p:cNvPr>
          <p:cNvSpPr>
            <a:spLocks noGrp="1"/>
          </p:cNvSpPr>
          <p:nvPr>
            <p:ph type="subTitle" idx="1"/>
          </p:nvPr>
        </p:nvSpPr>
        <p:spPr/>
        <p:txBody>
          <a:bodyPr/>
          <a:lstStyle/>
          <a:p>
            <a:r>
              <a:rPr lang="en-NL" dirty="0"/>
              <a:t>Fenyx academy</a:t>
            </a:r>
          </a:p>
        </p:txBody>
      </p:sp>
      <p:pic>
        <p:nvPicPr>
          <p:cNvPr id="1028" name="Picture 4" descr="logo">
            <a:extLst>
              <a:ext uri="{FF2B5EF4-FFF2-40B4-BE49-F238E27FC236}">
                <a16:creationId xmlns:a16="http://schemas.microsoft.com/office/drawing/2014/main" id="{A8DE6497-E80B-6287-A544-FEB165846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5902"/>
            <a:ext cx="3219855" cy="6976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reamlit Web App | Build Web Applications using Streamlit">
            <a:extLst>
              <a:ext uri="{FF2B5EF4-FFF2-40B4-BE49-F238E27FC236}">
                <a16:creationId xmlns:a16="http://schemas.microsoft.com/office/drawing/2014/main" id="{908862C3-31CD-CF31-D1AB-1088FE88B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446" y="4872164"/>
            <a:ext cx="2584450" cy="1346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roku and Passenger: focus on the app performance">
            <a:extLst>
              <a:ext uri="{FF2B5EF4-FFF2-40B4-BE49-F238E27FC236}">
                <a16:creationId xmlns:a16="http://schemas.microsoft.com/office/drawing/2014/main" id="{97B0AF2E-0BFB-F8A6-23A9-649297F0F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720" y="4906828"/>
            <a:ext cx="3108257" cy="13115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rogramming language) - Wikipedia">
            <a:extLst>
              <a:ext uri="{FF2B5EF4-FFF2-40B4-BE49-F238E27FC236}">
                <a16:creationId xmlns:a16="http://schemas.microsoft.com/office/drawing/2014/main" id="{58380A96-94B6-3437-BBF4-FD0DB10FF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7669" y="4855520"/>
            <a:ext cx="1362885" cy="136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24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AI Landscape">
            <a:extLst>
              <a:ext uri="{FF2B5EF4-FFF2-40B4-BE49-F238E27FC236}">
                <a16:creationId xmlns:a16="http://schemas.microsoft.com/office/drawing/2014/main" id="{9689F217-F967-477D-F139-B8ACC505A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523" y="1623306"/>
            <a:ext cx="8217643" cy="518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9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Be a </a:t>
            </a:r>
            <a:r>
              <a:rPr lang="en-GB" b="1" dirty="0" err="1"/>
              <a:t>MLOps</a:t>
            </a:r>
            <a:r>
              <a:rPr lang="en-GB" b="1" dirty="0"/>
              <a:t> star…</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290312" y="4580911"/>
            <a:ext cx="9503923" cy="2862322"/>
          </a:xfrm>
          <a:prstGeom prst="rect">
            <a:avLst/>
          </a:prstGeom>
        </p:spPr>
        <p:txBody>
          <a:bodyPr wrap="square">
            <a:spAutoFit/>
          </a:bodyPr>
          <a:lstStyle/>
          <a:p>
            <a:r>
              <a:rPr lang="en-GB" dirty="0"/>
              <a:t>It’s a big challenge in both raw performance and management rigor. Data sets are huge, growing, and can change in real-time. AI models require careful monitoring by cycles of experiments, tuning, and retraining to maintain high accuracy.</a:t>
            </a:r>
          </a:p>
          <a:p>
            <a:r>
              <a:rPr lang="en-GB" dirty="0"/>
              <a:t>On average, 80% of models created with the intention of implementation are never implemented (</a:t>
            </a:r>
            <a:r>
              <a:rPr lang="en-GB" u="sng" dirty="0">
                <a:hlinkClick r:id="rId3"/>
              </a:rPr>
              <a:t>Why do 87% of data science projects never make it into production?</a:t>
            </a:r>
            <a:r>
              <a:rPr lang="en-GB" dirty="0"/>
              <a:t>). In addition, a model typically takes six to eight months to implement. If you implement a model that was created six to eight months ago, that model may already be obsolete. No worries! just let’s do our best as part of </a:t>
            </a:r>
            <a:r>
              <a:rPr lang="en-GB" dirty="0" err="1"/>
              <a:t>MLOps</a:t>
            </a:r>
            <a:r>
              <a:rPr lang="en-GB" dirty="0"/>
              <a:t> always!</a:t>
            </a:r>
          </a:p>
          <a:p>
            <a:br>
              <a:rPr lang="en-GB" dirty="0"/>
            </a:br>
            <a:endParaRPr lang="en-GB" i="1" dirty="0"/>
          </a:p>
        </p:txBody>
      </p:sp>
      <p:pic>
        <p:nvPicPr>
          <p:cNvPr id="19458" name="Picture 2">
            <a:extLst>
              <a:ext uri="{FF2B5EF4-FFF2-40B4-BE49-F238E27FC236}">
                <a16:creationId xmlns:a16="http://schemas.microsoft.com/office/drawing/2014/main" id="{0FC3CAFE-48C2-C1AD-3C0A-88E827750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548" y="2065867"/>
            <a:ext cx="4805687" cy="220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4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23558" name="Picture 6">
            <a:extLst>
              <a:ext uri="{FF2B5EF4-FFF2-40B4-BE49-F238E27FC236}">
                <a16:creationId xmlns:a16="http://schemas.microsoft.com/office/drawing/2014/main" id="{8EC7B58B-1BBD-B2CB-6EC2-FBF2D898D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3" y="241300"/>
            <a:ext cx="11332724" cy="65486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42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D7E9239A-2C6D-4B59-D233-7EB705B91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3875"/>
            <a:ext cx="12192000" cy="353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431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65BA65F8-1D4C-0E32-4334-A5AD0552A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58" y="1592408"/>
            <a:ext cx="88900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1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69070" y="136141"/>
            <a:ext cx="10131425" cy="1456267"/>
          </a:xfrm>
        </p:spPr>
        <p:txBody>
          <a:bodyPr/>
          <a:lstStyle/>
          <a:p>
            <a:r>
              <a:rPr lang="en-GB" b="1" dirty="0"/>
              <a:t>ML Deployment system</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3720830" y="1089548"/>
            <a:ext cx="5685817" cy="5632311"/>
          </a:xfrm>
          <a:prstGeom prst="rect">
            <a:avLst/>
          </a:prstGeom>
        </p:spPr>
        <p:txBody>
          <a:bodyPr wrap="square">
            <a:spAutoFit/>
          </a:bodyPr>
          <a:lstStyle/>
          <a:p>
            <a:pPr>
              <a:buFont typeface="+mj-lt"/>
              <a:buAutoNum type="arabicPeriod"/>
            </a:pPr>
            <a:r>
              <a:rPr lang="en-GB" u="sng" dirty="0">
                <a:solidFill>
                  <a:srgbClr val="C573D2"/>
                </a:solidFill>
                <a:latin typeface="Helvetica Neue" panose="02000503000000020004" pitchFamily="2" charset="0"/>
                <a:hlinkClick r:id="rId3">
                  <a:extLst>
                    <a:ext uri="{A12FA001-AC4F-418D-AE19-62706E023703}">
                      <ahyp:hlinkClr xmlns:ahyp="http://schemas.microsoft.com/office/drawing/2018/hyperlinkcolor" val="tx"/>
                    </a:ext>
                  </a:extLst>
                </a:hlinkClick>
              </a:rPr>
              <a:t>Load </a:t>
            </a:r>
            <a:r>
              <a:rPr lang="en-GB" u="sng" dirty="0">
                <a:latin typeface="Helvetica Neue" panose="02000503000000020004" pitchFamily="2" charset="0"/>
                <a:hlinkClick r:id="rId3">
                  <a:extLst>
                    <a:ext uri="{A12FA001-AC4F-418D-AE19-62706E023703}">
                      <ahyp:hlinkClr xmlns:ahyp="http://schemas.microsoft.com/office/drawing/2018/hyperlinkcolor" val="tx"/>
                    </a:ext>
                  </a:extLst>
                </a:hlinkClick>
              </a:rPr>
              <a:t>and Check Data</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4">
                  <a:extLst>
                    <a:ext uri="{A12FA001-AC4F-418D-AE19-62706E023703}">
                      <ahyp:hlinkClr xmlns:ahyp="http://schemas.microsoft.com/office/drawing/2018/hyperlinkcolor" val="tx"/>
                    </a:ext>
                  </a:extLst>
                </a:hlinkClick>
              </a:rPr>
              <a:t>Variable Description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5">
                  <a:extLst>
                    <a:ext uri="{A12FA001-AC4F-418D-AE19-62706E023703}">
                      <ahyp:hlinkClr xmlns:ahyp="http://schemas.microsoft.com/office/drawing/2018/hyperlinkcolor" val="tx"/>
                    </a:ext>
                  </a:extLst>
                </a:hlinkClick>
              </a:rPr>
              <a:t>Univariate Variable Analysis</a:t>
            </a:r>
            <a:endParaRPr lang="en-GB" dirty="0">
              <a:latin typeface="Helvetica Neue" panose="02000503000000020004" pitchFamily="2" charset="0"/>
            </a:endParaRPr>
          </a:p>
          <a:p>
            <a:pPr marL="1143000" lvl="2" indent="-228600">
              <a:buFont typeface="+mj-lt"/>
              <a:buAutoNum type="arabicPeriod"/>
            </a:pPr>
            <a:r>
              <a:rPr lang="en-GB" u="sng" dirty="0">
                <a:latin typeface="Helvetica Neue" panose="02000503000000020004" pitchFamily="2" charset="0"/>
                <a:hlinkClick r:id="rId6">
                  <a:extLst>
                    <a:ext uri="{A12FA001-AC4F-418D-AE19-62706E023703}">
                      <ahyp:hlinkClr xmlns:ahyp="http://schemas.microsoft.com/office/drawing/2018/hyperlinkcolor" val="tx"/>
                    </a:ext>
                  </a:extLst>
                </a:hlinkClick>
              </a:rPr>
              <a:t>Categorical Variable</a:t>
            </a:r>
            <a:endParaRPr lang="en-GB" dirty="0">
              <a:latin typeface="Helvetica Neue" panose="02000503000000020004" pitchFamily="2" charset="0"/>
            </a:endParaRPr>
          </a:p>
          <a:p>
            <a:pPr marL="1143000" lvl="2" indent="-228600">
              <a:buFont typeface="+mj-lt"/>
              <a:buAutoNum type="arabicPeriod"/>
            </a:pPr>
            <a:r>
              <a:rPr lang="en-GB" u="sng" dirty="0">
                <a:latin typeface="Helvetica Neue" panose="02000503000000020004" pitchFamily="2" charset="0"/>
                <a:hlinkClick r:id="rId7">
                  <a:extLst>
                    <a:ext uri="{A12FA001-AC4F-418D-AE19-62706E023703}">
                      <ahyp:hlinkClr xmlns:ahyp="http://schemas.microsoft.com/office/drawing/2018/hyperlinkcolor" val="tx"/>
                    </a:ext>
                  </a:extLst>
                </a:hlinkClick>
              </a:rPr>
              <a:t>Numerical Variable</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8">
                  <a:extLst>
                    <a:ext uri="{A12FA001-AC4F-418D-AE19-62706E023703}">
                      <ahyp:hlinkClr xmlns:ahyp="http://schemas.microsoft.com/office/drawing/2018/hyperlinkcolor" val="tx"/>
                    </a:ext>
                  </a:extLst>
                </a:hlinkClick>
              </a:rPr>
              <a:t>Basic Data Analysis</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9">
                  <a:extLst>
                    <a:ext uri="{A12FA001-AC4F-418D-AE19-62706E023703}">
                      <ahyp:hlinkClr xmlns:ahyp="http://schemas.microsoft.com/office/drawing/2018/hyperlinkcolor" val="tx"/>
                    </a:ext>
                  </a:extLst>
                </a:hlinkClick>
              </a:rPr>
              <a:t>Outlier Detection</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0">
                  <a:extLst>
                    <a:ext uri="{A12FA001-AC4F-418D-AE19-62706E023703}">
                      <ahyp:hlinkClr xmlns:ahyp="http://schemas.microsoft.com/office/drawing/2018/hyperlinkcolor" val="tx"/>
                    </a:ext>
                  </a:extLst>
                </a:hlinkClick>
              </a:rPr>
              <a:t>Missing Value</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1">
                  <a:extLst>
                    <a:ext uri="{A12FA001-AC4F-418D-AE19-62706E023703}">
                      <ahyp:hlinkClr xmlns:ahyp="http://schemas.microsoft.com/office/drawing/2018/hyperlinkcolor" val="tx"/>
                    </a:ext>
                  </a:extLst>
                </a:hlinkClick>
              </a:rPr>
              <a:t>Find Missing Value</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2">
                  <a:extLst>
                    <a:ext uri="{A12FA001-AC4F-418D-AE19-62706E023703}">
                      <ahyp:hlinkClr xmlns:ahyp="http://schemas.microsoft.com/office/drawing/2018/hyperlinkcolor" val="tx"/>
                    </a:ext>
                  </a:extLst>
                </a:hlinkClick>
              </a:rPr>
              <a:t>Fill Missing Value</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3">
                  <a:extLst>
                    <a:ext uri="{A12FA001-AC4F-418D-AE19-62706E023703}">
                      <ahyp:hlinkClr xmlns:ahyp="http://schemas.microsoft.com/office/drawing/2018/hyperlinkcolor" val="tx"/>
                    </a:ext>
                  </a:extLst>
                </a:hlinkClick>
              </a:rPr>
              <a:t>Visualization</a:t>
            </a:r>
            <a:endParaRPr lang="en-GB" dirty="0">
              <a:latin typeface="Helvetica Neue" panose="02000503000000020004" pitchFamily="2" charset="0"/>
            </a:endParaRPr>
          </a:p>
          <a:p>
            <a:pPr>
              <a:buFont typeface="+mj-lt"/>
              <a:buAutoNum type="arabicPeriod"/>
            </a:pPr>
            <a:r>
              <a:rPr lang="en-GB" u="sng" dirty="0">
                <a:solidFill>
                  <a:srgbClr val="C573D2"/>
                </a:solidFill>
                <a:latin typeface="Helvetica Neue" panose="02000503000000020004" pitchFamily="2" charset="0"/>
                <a:hlinkClick r:id="rId14">
                  <a:extLst>
                    <a:ext uri="{A12FA001-AC4F-418D-AE19-62706E023703}">
                      <ahyp:hlinkClr xmlns:ahyp="http://schemas.microsoft.com/office/drawing/2018/hyperlinkcolor" val="tx"/>
                    </a:ext>
                  </a:extLst>
                </a:hlinkClick>
              </a:rPr>
              <a:t>Feature </a:t>
            </a:r>
            <a:r>
              <a:rPr lang="en-GB" u="sng" dirty="0">
                <a:latin typeface="Helvetica Neue" panose="02000503000000020004" pitchFamily="2" charset="0"/>
                <a:hlinkClick r:id="rId14">
                  <a:extLst>
                    <a:ext uri="{A12FA001-AC4F-418D-AE19-62706E023703}">
                      <ahyp:hlinkClr xmlns:ahyp="http://schemas.microsoft.com/office/drawing/2018/hyperlinkcolor" val="tx"/>
                    </a:ext>
                  </a:extLst>
                </a:hlinkClick>
              </a:rPr>
              <a:t>Engineering</a:t>
            </a:r>
            <a:endParaRPr lang="en-GB" dirty="0">
              <a:latin typeface="Helvetica Neue" panose="02000503000000020004" pitchFamily="2" charset="0"/>
            </a:endParaRPr>
          </a:p>
          <a:p>
            <a:pPr>
              <a:buFont typeface="+mj-lt"/>
              <a:buAutoNum type="arabicPeriod"/>
            </a:pPr>
            <a:r>
              <a:rPr lang="en-GB" u="sng" dirty="0">
                <a:latin typeface="Helvetica Neue" panose="02000503000000020004" pitchFamily="2" charset="0"/>
                <a:hlinkClick r:id="rId15">
                  <a:extLst>
                    <a:ext uri="{A12FA001-AC4F-418D-AE19-62706E023703}">
                      <ahyp:hlinkClr xmlns:ahyp="http://schemas.microsoft.com/office/drawing/2018/hyperlinkcolor" val="tx"/>
                    </a:ext>
                  </a:extLst>
                </a:hlinkClick>
              </a:rPr>
              <a:t>Modeling</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6">
                  <a:extLst>
                    <a:ext uri="{A12FA001-AC4F-418D-AE19-62706E023703}">
                      <ahyp:hlinkClr xmlns:ahyp="http://schemas.microsoft.com/office/drawing/2018/hyperlinkcolor" val="tx"/>
                    </a:ext>
                  </a:extLst>
                </a:hlinkClick>
              </a:rPr>
              <a:t>Train - Test Split</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7">
                  <a:extLst>
                    <a:ext uri="{A12FA001-AC4F-418D-AE19-62706E023703}">
                      <ahyp:hlinkClr xmlns:ahyp="http://schemas.microsoft.com/office/drawing/2018/hyperlinkcolor" val="tx"/>
                    </a:ext>
                  </a:extLst>
                </a:hlinkClick>
              </a:rPr>
              <a:t>Simple Logistic Regression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8">
                  <a:extLst>
                    <a:ext uri="{A12FA001-AC4F-418D-AE19-62706E023703}">
                      <ahyp:hlinkClr xmlns:ahyp="http://schemas.microsoft.com/office/drawing/2018/hyperlinkcolor" val="tx"/>
                    </a:ext>
                  </a:extLst>
                </a:hlinkClick>
              </a:rPr>
              <a:t>Hyperparameter Tuning -- Grid Search -- Cross Validation</a:t>
            </a:r>
            <a:endParaRPr lang="en-GB" dirty="0">
              <a:latin typeface="Helvetica Neue" panose="02000503000000020004" pitchFamily="2" charset="0"/>
            </a:endParaRPr>
          </a:p>
          <a:p>
            <a:pPr marL="742950" lvl="1" indent="-285750">
              <a:buFont typeface="+mj-lt"/>
              <a:buAutoNum type="arabicPeriod"/>
            </a:pPr>
            <a:r>
              <a:rPr lang="en-GB" u="sng" dirty="0">
                <a:latin typeface="Helvetica Neue" panose="02000503000000020004" pitchFamily="2" charset="0"/>
                <a:hlinkClick r:id="rId19">
                  <a:extLst>
                    <a:ext uri="{A12FA001-AC4F-418D-AE19-62706E023703}">
                      <ahyp:hlinkClr xmlns:ahyp="http://schemas.microsoft.com/office/drawing/2018/hyperlinkcolor" val="tx"/>
                    </a:ext>
                  </a:extLst>
                </a:hlinkClick>
              </a:rPr>
              <a:t>Ensemble Modeling</a:t>
            </a:r>
            <a:endParaRPr lang="en-GB" dirty="0">
              <a:latin typeface="Helvetica Neue" panose="02000503000000020004" pitchFamily="2" charset="0"/>
            </a:endParaRPr>
          </a:p>
          <a:p>
            <a:pPr marL="742950" lvl="1" indent="-285750">
              <a:buFont typeface="+mj-lt"/>
              <a:buAutoNum type="arabicPeriod"/>
            </a:pPr>
            <a:r>
              <a:rPr lang="en-GB" u="sng" dirty="0">
                <a:solidFill>
                  <a:srgbClr val="C573D2"/>
                </a:solidFill>
                <a:latin typeface="Helvetica Neue" panose="02000503000000020004" pitchFamily="2" charset="0"/>
                <a:hlinkClick r:id="rId20">
                  <a:extLst>
                    <a:ext uri="{A12FA001-AC4F-418D-AE19-62706E023703}">
                      <ahyp:hlinkClr xmlns:ahyp="http://schemas.microsoft.com/office/drawing/2018/hyperlinkcolor" val="tx"/>
                    </a:ext>
                  </a:extLst>
                </a:hlinkClick>
              </a:rPr>
              <a:t>Prediction and </a:t>
            </a:r>
            <a:r>
              <a:rPr lang="en-GB" u="sng" dirty="0">
                <a:latin typeface="Helvetica Neue" panose="02000503000000020004" pitchFamily="2" charset="0"/>
                <a:hlinkClick r:id="rId20">
                  <a:extLst>
                    <a:ext uri="{A12FA001-AC4F-418D-AE19-62706E023703}">
                      <ahyp:hlinkClr xmlns:ahyp="http://schemas.microsoft.com/office/drawing/2018/hyperlinkcolor" val="tx"/>
                    </a:ext>
                  </a:extLst>
                </a:hlinkClick>
              </a:rPr>
              <a:t>Submission</a:t>
            </a:r>
            <a:endParaRPr lang="en-GB" u="sng" dirty="0">
              <a:latin typeface="Helvetica Neue" panose="02000503000000020004" pitchFamily="2" charset="0"/>
            </a:endParaRPr>
          </a:p>
          <a:p>
            <a:pPr marL="742950" lvl="1" indent="-285750">
              <a:buFont typeface="+mj-lt"/>
              <a:buAutoNum type="arabicPeriod"/>
            </a:pPr>
            <a:r>
              <a:rPr lang="en-GB" dirty="0">
                <a:latin typeface="Helvetica Neue" panose="02000503000000020004" pitchFamily="2" charset="0"/>
              </a:rPr>
              <a:t>Save the model to disk</a:t>
            </a:r>
            <a:endParaRPr lang="en-GB" b="0" i="0" u="none" strike="noStrike" dirty="0">
              <a:effectLst/>
              <a:latin typeface="Helvetica Neue" panose="02000503000000020004" pitchFamily="2" charset="0"/>
            </a:endParaRP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79179"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1</a:t>
            </a:r>
          </a:p>
        </p:txBody>
      </p:sp>
    </p:spTree>
    <p:extLst>
      <p:ext uri="{BB962C8B-B14F-4D97-AF65-F5344CB8AC3E}">
        <p14:creationId xmlns:p14="http://schemas.microsoft.com/office/powerpoint/2010/main" val="285655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69070" y="0"/>
            <a:ext cx="10131425" cy="1456267"/>
          </a:xfrm>
        </p:spPr>
        <p:txBody>
          <a:bodyPr/>
          <a:lstStyle/>
          <a:p>
            <a:r>
              <a:rPr lang="en-GB" b="1" dirty="0"/>
              <a:t>ML </a:t>
            </a:r>
            <a:r>
              <a:rPr lang="en-GB" b="1" dirty="0" err="1"/>
              <a:t>streamlit</a:t>
            </a:r>
            <a:r>
              <a:rPr lang="en-GB" b="1" dirty="0"/>
              <a:t>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3263630" y="988915"/>
            <a:ext cx="7028234" cy="5909310"/>
          </a:xfrm>
          <a:prstGeom prst="rect">
            <a:avLst/>
          </a:prstGeom>
        </p:spPr>
        <p:txBody>
          <a:bodyPr wrap="square">
            <a:spAutoFit/>
          </a:bodyPr>
          <a:lstStyle/>
          <a:p>
            <a:pPr>
              <a:buFont typeface="+mj-lt"/>
              <a:buAutoNum type="arabicPeriod"/>
            </a:pPr>
            <a:r>
              <a:rPr lang="en-GB" b="0" i="0" u="none" strike="noStrike" dirty="0">
                <a:effectLst/>
                <a:latin typeface="Helvetica Neue" panose="02000503000000020004" pitchFamily="2" charset="0"/>
              </a:rPr>
              <a:t> pip install </a:t>
            </a:r>
            <a:r>
              <a:rPr lang="en-GB" b="0" i="0" u="none" strike="noStrike" dirty="0" err="1">
                <a:effectLst/>
                <a:latin typeface="Helvetica Neue" panose="02000503000000020004" pitchFamily="2" charset="0"/>
              </a:rPr>
              <a:t>streamlit</a:t>
            </a:r>
            <a:endParaRPr lang="en-GB" b="0" i="0" u="none" strike="noStrike" dirty="0">
              <a:effectLst/>
              <a:latin typeface="Helvetica Neue" panose="02000503000000020004" pitchFamily="2" charset="0"/>
            </a:endParaRPr>
          </a:p>
          <a:p>
            <a:pPr lvl="1">
              <a:buFont typeface="+mj-lt"/>
              <a:buAutoNum type="arabicPeriod"/>
            </a:pPr>
            <a:r>
              <a:rPr lang="en-GB" dirty="0">
                <a:latin typeface="Helvetica Neue" panose="02000503000000020004" pitchFamily="2" charset="0"/>
              </a:rPr>
              <a:t>Write Python code</a:t>
            </a:r>
          </a:p>
          <a:p>
            <a:pPr lvl="1">
              <a:buFont typeface="+mj-lt"/>
              <a:buAutoNum type="arabicPeriod"/>
            </a:pPr>
            <a:r>
              <a:rPr lang="en-GB" dirty="0">
                <a:latin typeface="Helvetica Neue" panose="02000503000000020004" pitchFamily="2" charset="0"/>
              </a:rPr>
              <a:t>Online /Batch mode</a:t>
            </a:r>
            <a:endParaRPr lang="en-GB" b="0" i="0" u="none" strike="noStrike" dirty="0">
              <a:effectLst/>
              <a:latin typeface="Helvetica Neue" panose="02000503000000020004" pitchFamily="2" charset="0"/>
            </a:endParaRPr>
          </a:p>
          <a:p>
            <a:pPr>
              <a:buFont typeface="+mj-lt"/>
              <a:buAutoNum type="arabicPeriod"/>
            </a:pPr>
            <a:r>
              <a:rPr lang="en-GB" dirty="0">
                <a:latin typeface="Helvetica Neue" panose="02000503000000020004" pitchFamily="2" charset="0"/>
              </a:rPr>
              <a:t> Read the </a:t>
            </a:r>
            <a:r>
              <a:rPr lang="en-GB" dirty="0" err="1">
                <a:latin typeface="Helvetica Neue" panose="02000503000000020004" pitchFamily="2" charset="0"/>
              </a:rPr>
              <a:t>streamlit</a:t>
            </a:r>
            <a:r>
              <a:rPr lang="en-GB" dirty="0">
                <a:latin typeface="Helvetica Neue" panose="02000503000000020004" pitchFamily="2" charset="0"/>
              </a:rPr>
              <a:t> docs (</a:t>
            </a:r>
            <a:r>
              <a:rPr lang="en-GB" dirty="0">
                <a:latin typeface="Helvetica Neue" panose="02000503000000020004" pitchFamily="2" charset="0"/>
                <a:hlinkClick r:id="rId3"/>
              </a:rPr>
              <a:t>https://docs.streamlit.io/</a:t>
            </a:r>
            <a:r>
              <a:rPr lang="en-GB" dirty="0">
                <a:latin typeface="Helvetica Neue" panose="02000503000000020004" pitchFamily="2" charset="0"/>
              </a:rPr>
              <a:t>)</a:t>
            </a:r>
          </a:p>
          <a:p>
            <a:pPr>
              <a:buFont typeface="+mj-lt"/>
              <a:buAutoNum type="arabicPeriod"/>
            </a:pPr>
            <a:r>
              <a:rPr lang="en-GB" dirty="0">
                <a:latin typeface="Helvetica Neue" panose="02000503000000020004" pitchFamily="2" charset="0"/>
              </a:rPr>
              <a:t> Sign up </a:t>
            </a:r>
            <a:r>
              <a:rPr lang="en-GB" dirty="0" err="1">
                <a:latin typeface="Helvetica Neue" panose="02000503000000020004" pitchFamily="2" charset="0"/>
              </a:rPr>
              <a:t>streamlit</a:t>
            </a:r>
            <a:r>
              <a:rPr lang="en-GB" dirty="0">
                <a:latin typeface="Helvetica Neue" panose="02000503000000020004" pitchFamily="2" charset="0"/>
              </a:rPr>
              <a:t> Cloud (</a:t>
            </a:r>
            <a:r>
              <a:rPr lang="en-GB" dirty="0">
                <a:latin typeface="Helvetica Neue" panose="02000503000000020004" pitchFamily="2" charset="0"/>
                <a:hlinkClick r:id="rId4"/>
              </a:rPr>
              <a:t>https://streamlit.io/cloud</a:t>
            </a:r>
            <a:r>
              <a:rPr lang="en-GB" dirty="0">
                <a:latin typeface="Helvetica Neue" panose="02000503000000020004" pitchFamily="2" charset="0"/>
              </a:rPr>
              <a:t>)</a:t>
            </a:r>
          </a:p>
          <a:p>
            <a:pPr>
              <a:buFont typeface="+mj-lt"/>
              <a:buAutoNum type="arabicPeriod"/>
            </a:pPr>
            <a:r>
              <a:rPr lang="en-GB" b="0" i="0" u="none" strike="noStrike" dirty="0">
                <a:effectLst/>
                <a:latin typeface="Helvetica Neue" panose="02000503000000020004" pitchFamily="2" charset="0"/>
              </a:rPr>
              <a:t> </a:t>
            </a:r>
            <a:r>
              <a:rPr lang="en-GB" dirty="0" err="1">
                <a:latin typeface="Helvetica Neue" panose="02000503000000020004" pitchFamily="2" charset="0"/>
              </a:rPr>
              <a:t>Planing</a:t>
            </a:r>
            <a:r>
              <a:rPr lang="en-GB" dirty="0">
                <a:latin typeface="Helvetica Neue" panose="02000503000000020004" pitchFamily="2" charset="0"/>
              </a:rPr>
              <a:t>  your  ML project </a:t>
            </a:r>
            <a:r>
              <a:rPr lang="en-GB" b="0" i="0" u="none" strike="noStrike" dirty="0">
                <a:effectLst/>
                <a:latin typeface="Helvetica Neue" panose="02000503000000020004" pitchFamily="2" charset="0"/>
              </a:rPr>
              <a:t>installation</a:t>
            </a:r>
          </a:p>
          <a:p>
            <a:pPr lvl="1">
              <a:buFont typeface="+mj-lt"/>
              <a:buAutoNum type="arabicPeriod"/>
            </a:pPr>
            <a:r>
              <a:rPr lang="en-GB" dirty="0">
                <a:latin typeface="Helvetica Neue" panose="02000503000000020004" pitchFamily="2" charset="0"/>
              </a:rPr>
              <a:t>File Structure</a:t>
            </a:r>
          </a:p>
          <a:p>
            <a:pPr lvl="2">
              <a:buFont typeface="+mj-lt"/>
              <a:buAutoNum type="arabicPeriod"/>
            </a:pPr>
            <a:r>
              <a:rPr lang="en-GB" b="0" i="0" u="none" strike="noStrike" dirty="0" err="1">
                <a:effectLst/>
                <a:latin typeface="Helvetica Neue" panose="02000503000000020004" pitchFamily="2" charset="0"/>
              </a:rPr>
              <a:t>Requirement.txt</a:t>
            </a:r>
            <a:endParaRPr lang="en-GB" b="0" i="0" u="none" strike="noStrike" dirty="0">
              <a:effectLst/>
              <a:latin typeface="Helvetica Neue" panose="02000503000000020004" pitchFamily="2" charset="0"/>
            </a:endParaRPr>
          </a:p>
          <a:p>
            <a:pPr lvl="2">
              <a:buFont typeface="+mj-lt"/>
              <a:buAutoNum type="arabicPeriod"/>
            </a:pPr>
            <a:r>
              <a:rPr lang="en-GB" dirty="0" err="1">
                <a:latin typeface="Helvetica Neue" panose="02000503000000020004" pitchFamily="2" charset="0"/>
              </a:rPr>
              <a:t>Preprocessing.py</a:t>
            </a:r>
            <a:r>
              <a:rPr lang="en-GB" dirty="0">
                <a:latin typeface="Helvetica Neue" panose="02000503000000020004" pitchFamily="2" charset="0"/>
              </a:rPr>
              <a:t> (Data </a:t>
            </a:r>
            <a:r>
              <a:rPr lang="en-GB" dirty="0" err="1">
                <a:latin typeface="Helvetica Neue" panose="02000503000000020004" pitchFamily="2" charset="0"/>
              </a:rPr>
              <a:t>Preprocessing</a:t>
            </a:r>
            <a:r>
              <a:rPr lang="en-GB" dirty="0">
                <a:latin typeface="Helvetica Neue" panose="02000503000000020004" pitchFamily="2" charset="0"/>
              </a:rPr>
              <a:t> file)</a:t>
            </a:r>
          </a:p>
          <a:p>
            <a:pPr lvl="2">
              <a:buFont typeface="+mj-lt"/>
              <a:buAutoNum type="arabicPeriod"/>
            </a:pPr>
            <a:r>
              <a:rPr lang="en-GB" b="0" i="0" u="none" strike="noStrike" dirty="0" err="1">
                <a:effectLst/>
                <a:latin typeface="Helvetica Neue" panose="02000503000000020004" pitchFamily="2" charset="0"/>
              </a:rPr>
              <a:t>Web_deploy.py</a:t>
            </a:r>
            <a:r>
              <a:rPr lang="en-GB" b="0" i="0" u="none" strike="noStrike" dirty="0">
                <a:effectLst/>
                <a:latin typeface="Helvetica Neue" panose="02000503000000020004" pitchFamily="2" charset="0"/>
              </a:rPr>
              <a:t> (main </a:t>
            </a:r>
            <a:r>
              <a:rPr lang="en-GB" dirty="0">
                <a:latin typeface="Helvetica Neue" panose="02000503000000020004" pitchFamily="2" charset="0"/>
              </a:rPr>
              <a:t>file)</a:t>
            </a:r>
          </a:p>
          <a:p>
            <a:pPr lvl="2">
              <a:buFont typeface="+mj-lt"/>
              <a:buAutoNum type="arabicPeriod"/>
            </a:pPr>
            <a:r>
              <a:rPr lang="en-GB" dirty="0">
                <a:latin typeface="Helvetica Neue" panose="02000503000000020004" pitchFamily="2" charset="0"/>
              </a:rPr>
              <a:t>Best model *.sav file</a:t>
            </a:r>
          </a:p>
          <a:p>
            <a:pPr lvl="2">
              <a:buFont typeface="+mj-lt"/>
              <a:buAutoNum type="arabicPeriod"/>
            </a:pPr>
            <a:r>
              <a:rPr lang="en-GB" b="0" i="0" u="none" strike="noStrike" dirty="0">
                <a:effectLst/>
                <a:latin typeface="Helvetica Neue" panose="02000503000000020004" pitchFamily="2" charset="0"/>
              </a:rPr>
              <a:t>Your compan</a:t>
            </a:r>
            <a:r>
              <a:rPr lang="en-GB" dirty="0">
                <a:latin typeface="Helvetica Neue" panose="02000503000000020004" pitchFamily="2" charset="0"/>
              </a:rPr>
              <a:t>y logo etc…</a:t>
            </a:r>
          </a:p>
          <a:p>
            <a:pPr lvl="2">
              <a:buFont typeface="+mj-lt"/>
              <a:buAutoNum type="arabicPeriod"/>
            </a:pPr>
            <a:r>
              <a:rPr lang="en-GB" dirty="0">
                <a:latin typeface="Helvetica Neue" panose="02000503000000020004" pitchFamily="2" charset="0"/>
              </a:rPr>
              <a:t> Install your local computer and test all functions</a:t>
            </a:r>
          </a:p>
          <a:p>
            <a:pPr lvl="1">
              <a:buFont typeface="+mj-lt"/>
              <a:buAutoNum type="arabicPeriod"/>
            </a:pPr>
            <a:r>
              <a:rPr lang="en-GB" dirty="0">
                <a:latin typeface="Helvetica Neue" panose="02000503000000020004" pitchFamily="2" charset="0"/>
              </a:rPr>
              <a:t> Create your project </a:t>
            </a:r>
            <a:r>
              <a:rPr lang="en-GB" dirty="0" err="1">
                <a:latin typeface="Helvetica Neue" panose="02000503000000020004" pitchFamily="2" charset="0"/>
              </a:rPr>
              <a:t>Github</a:t>
            </a:r>
            <a:r>
              <a:rPr lang="en-GB" dirty="0">
                <a:latin typeface="Helvetica Neue" panose="02000503000000020004" pitchFamily="2" charset="0"/>
              </a:rPr>
              <a:t> Repo and upload all necessary files</a:t>
            </a:r>
          </a:p>
          <a:p>
            <a:pPr lvl="1">
              <a:buFont typeface="+mj-lt"/>
              <a:buAutoNum type="arabicPeriod"/>
            </a:pPr>
            <a:r>
              <a:rPr lang="en-GB" dirty="0">
                <a:latin typeface="Helvetica Neue" panose="02000503000000020004" pitchFamily="2" charset="0"/>
              </a:rPr>
              <a:t> Sign-in </a:t>
            </a:r>
            <a:r>
              <a:rPr lang="en-GB" dirty="0" err="1">
                <a:latin typeface="Helvetica Neue" panose="02000503000000020004" pitchFamily="2" charset="0"/>
              </a:rPr>
              <a:t>Streamlit</a:t>
            </a:r>
            <a:r>
              <a:rPr lang="en-GB" dirty="0">
                <a:latin typeface="Helvetica Neue" panose="02000503000000020004" pitchFamily="2" charset="0"/>
              </a:rPr>
              <a:t> Cloud</a:t>
            </a:r>
          </a:p>
          <a:p>
            <a:pPr lvl="2">
              <a:buFont typeface="+mj-lt"/>
              <a:buAutoNum type="arabicPeriod"/>
            </a:pPr>
            <a:r>
              <a:rPr lang="en-GB" dirty="0">
                <a:latin typeface="Helvetica Neue" panose="02000503000000020004" pitchFamily="2" charset="0"/>
              </a:rPr>
              <a:t>Create Your app</a:t>
            </a:r>
          </a:p>
          <a:p>
            <a:pPr lvl="2">
              <a:buFont typeface="+mj-lt"/>
              <a:buAutoNum type="arabicPeriod"/>
            </a:pPr>
            <a:r>
              <a:rPr lang="en-GB" dirty="0">
                <a:latin typeface="Helvetica Neue" panose="02000503000000020004" pitchFamily="2" charset="0"/>
              </a:rPr>
              <a:t>Connect your </a:t>
            </a:r>
            <a:r>
              <a:rPr lang="en-GB" dirty="0" err="1">
                <a:latin typeface="Helvetica Neue" panose="02000503000000020004" pitchFamily="2" charset="0"/>
              </a:rPr>
              <a:t>github</a:t>
            </a:r>
            <a:r>
              <a:rPr lang="en-GB" dirty="0">
                <a:latin typeface="Helvetica Neue" panose="02000503000000020004" pitchFamily="2" charset="0"/>
              </a:rPr>
              <a:t> repo from </a:t>
            </a:r>
            <a:r>
              <a:rPr lang="en-GB" dirty="0" err="1">
                <a:latin typeface="Helvetica Neue" panose="02000503000000020004" pitchFamily="2" charset="0"/>
              </a:rPr>
              <a:t>streamlit</a:t>
            </a:r>
            <a:r>
              <a:rPr lang="en-GB" dirty="0">
                <a:latin typeface="Helvetica Neue" panose="02000503000000020004" pitchFamily="2" charset="0"/>
              </a:rPr>
              <a:t>  deploy tools</a:t>
            </a:r>
          </a:p>
          <a:p>
            <a:pPr lvl="2">
              <a:buFont typeface="+mj-lt"/>
              <a:buAutoNum type="arabicPeriod"/>
            </a:pPr>
            <a:r>
              <a:rPr lang="en-GB" dirty="0">
                <a:latin typeface="Helvetica Neue" panose="02000503000000020004" pitchFamily="2" charset="0"/>
              </a:rPr>
              <a:t>Choose your master branch</a:t>
            </a:r>
          </a:p>
          <a:p>
            <a:pPr lvl="2">
              <a:buFont typeface="+mj-lt"/>
              <a:buAutoNum type="arabicPeriod"/>
            </a:pPr>
            <a:r>
              <a:rPr lang="en-GB" dirty="0">
                <a:latin typeface="Helvetica Neue" panose="02000503000000020004" pitchFamily="2" charset="0"/>
              </a:rPr>
              <a:t>Choose your main file</a:t>
            </a:r>
          </a:p>
          <a:p>
            <a:pPr lvl="2">
              <a:buFont typeface="+mj-lt"/>
              <a:buAutoNum type="arabicPeriod"/>
            </a:pPr>
            <a:r>
              <a:rPr lang="en-GB" dirty="0">
                <a:latin typeface="Helvetica Neue" panose="02000503000000020004" pitchFamily="2" charset="0"/>
              </a:rPr>
              <a:t>Test your App</a:t>
            </a: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69048"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2</a:t>
            </a:r>
          </a:p>
        </p:txBody>
      </p:sp>
      <p:pic>
        <p:nvPicPr>
          <p:cNvPr id="6" name="Picture 6" descr="Streamlit Web App | Build Web Applications using Streamlit">
            <a:extLst>
              <a:ext uri="{FF2B5EF4-FFF2-40B4-BE49-F238E27FC236}">
                <a16:creationId xmlns:a16="http://schemas.microsoft.com/office/drawing/2014/main" id="{7D89C5A0-1F0B-FE3A-EC34-C2ABBB2AC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11" y="4492785"/>
            <a:ext cx="2584450" cy="134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037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59343" y="-165606"/>
            <a:ext cx="10131425" cy="1456267"/>
          </a:xfrm>
        </p:spPr>
        <p:txBody>
          <a:bodyPr/>
          <a:lstStyle/>
          <a:p>
            <a:r>
              <a:rPr lang="en-GB" b="1" dirty="0"/>
              <a:t>ML HEROKU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EC7FEE6-A28D-45A3-13D2-428604AE7A40}"/>
              </a:ext>
            </a:extLst>
          </p:cNvPr>
          <p:cNvSpPr/>
          <p:nvPr/>
        </p:nvSpPr>
        <p:spPr>
          <a:xfrm>
            <a:off x="2530812" y="765178"/>
            <a:ext cx="8268511" cy="6186309"/>
          </a:xfrm>
          <a:prstGeom prst="rect">
            <a:avLst/>
          </a:prstGeom>
        </p:spPr>
        <p:txBody>
          <a:bodyPr wrap="square">
            <a:spAutoFit/>
          </a:bodyPr>
          <a:lstStyle/>
          <a:p>
            <a:pPr>
              <a:buFont typeface="+mj-lt"/>
              <a:buAutoNum type="arabicPeriod"/>
            </a:pPr>
            <a:r>
              <a:rPr lang="en-GB" b="0" i="0" u="none" strike="noStrike" dirty="0">
                <a:effectLst/>
                <a:latin typeface="Helvetica Neue" panose="02000503000000020004" pitchFamily="2" charset="0"/>
              </a:rPr>
              <a:t> pip install </a:t>
            </a:r>
            <a:r>
              <a:rPr lang="en-GB" b="0" i="0" u="none" strike="noStrike" dirty="0" err="1">
                <a:effectLst/>
                <a:latin typeface="Helvetica Neue" panose="02000503000000020004" pitchFamily="2" charset="0"/>
              </a:rPr>
              <a:t>streamlit</a:t>
            </a:r>
            <a:endParaRPr lang="en-GB" b="0" i="0" u="none" strike="noStrike" dirty="0">
              <a:effectLst/>
              <a:latin typeface="Helvetica Neue" panose="02000503000000020004" pitchFamily="2" charset="0"/>
            </a:endParaRPr>
          </a:p>
          <a:p>
            <a:pPr lvl="1">
              <a:buFont typeface="+mj-lt"/>
              <a:buAutoNum type="arabicPeriod"/>
            </a:pPr>
            <a:r>
              <a:rPr lang="en-GB" dirty="0">
                <a:latin typeface="Helvetica Neue" panose="02000503000000020004" pitchFamily="2" charset="0"/>
              </a:rPr>
              <a:t>Write Python code</a:t>
            </a:r>
          </a:p>
          <a:p>
            <a:pPr lvl="1">
              <a:buFont typeface="+mj-lt"/>
              <a:buAutoNum type="arabicPeriod"/>
            </a:pPr>
            <a:r>
              <a:rPr lang="en-GB" dirty="0">
                <a:latin typeface="Helvetica Neue" panose="02000503000000020004" pitchFamily="2" charset="0"/>
              </a:rPr>
              <a:t>Online /Batch mode</a:t>
            </a:r>
            <a:endParaRPr lang="en-GB" b="0" i="0" u="none" strike="noStrike" dirty="0">
              <a:effectLst/>
              <a:latin typeface="Helvetica Neue" panose="02000503000000020004" pitchFamily="2" charset="0"/>
            </a:endParaRPr>
          </a:p>
          <a:p>
            <a:pPr>
              <a:buFont typeface="+mj-lt"/>
              <a:buAutoNum type="arabicPeriod"/>
            </a:pPr>
            <a:r>
              <a:rPr lang="en-GB" dirty="0">
                <a:latin typeface="Helvetica Neue" panose="02000503000000020004" pitchFamily="2" charset="0"/>
              </a:rPr>
              <a:t> Read the </a:t>
            </a:r>
            <a:r>
              <a:rPr lang="en-GB" dirty="0" err="1">
                <a:latin typeface="Helvetica Neue" panose="02000503000000020004" pitchFamily="2" charset="0"/>
              </a:rPr>
              <a:t>streamlit</a:t>
            </a:r>
            <a:r>
              <a:rPr lang="en-GB" dirty="0">
                <a:latin typeface="Helvetica Neue" panose="02000503000000020004" pitchFamily="2" charset="0"/>
              </a:rPr>
              <a:t> docs (</a:t>
            </a:r>
            <a:r>
              <a:rPr lang="en-GB" dirty="0">
                <a:latin typeface="Helvetica Neue" panose="02000503000000020004" pitchFamily="2" charset="0"/>
                <a:hlinkClick r:id="rId3"/>
              </a:rPr>
              <a:t>https://docs.streamlit.io/</a:t>
            </a:r>
            <a:r>
              <a:rPr lang="en-GB" dirty="0">
                <a:latin typeface="Helvetica Neue" panose="02000503000000020004" pitchFamily="2" charset="0"/>
              </a:rPr>
              <a:t>)</a:t>
            </a:r>
          </a:p>
          <a:p>
            <a:pPr>
              <a:buFont typeface="+mj-lt"/>
              <a:buAutoNum type="arabicPeriod"/>
            </a:pPr>
            <a:r>
              <a:rPr lang="en-GB" dirty="0">
                <a:latin typeface="Helvetica Neue" panose="02000503000000020004" pitchFamily="2" charset="0"/>
              </a:rPr>
              <a:t> Sign up Heroku (https://</a:t>
            </a:r>
            <a:r>
              <a:rPr lang="en-GB" dirty="0" err="1">
                <a:latin typeface="Helvetica Neue" panose="02000503000000020004" pitchFamily="2" charset="0"/>
              </a:rPr>
              <a:t>www.heroku.com</a:t>
            </a:r>
            <a:r>
              <a:rPr lang="en-GB" dirty="0">
                <a:latin typeface="Helvetica Neue" panose="02000503000000020004" pitchFamily="2" charset="0"/>
              </a:rPr>
              <a:t>/)</a:t>
            </a:r>
          </a:p>
          <a:p>
            <a:pPr>
              <a:buFont typeface="+mj-lt"/>
              <a:buAutoNum type="arabicPeriod"/>
            </a:pPr>
            <a:r>
              <a:rPr lang="en-GB" b="0" i="0" u="none" strike="noStrike" dirty="0">
                <a:effectLst/>
                <a:latin typeface="Helvetica Neue" panose="02000503000000020004" pitchFamily="2" charset="0"/>
              </a:rPr>
              <a:t> </a:t>
            </a:r>
            <a:r>
              <a:rPr lang="en-GB" dirty="0" err="1">
                <a:latin typeface="Helvetica Neue" panose="02000503000000020004" pitchFamily="2" charset="0"/>
              </a:rPr>
              <a:t>Planing</a:t>
            </a:r>
            <a:r>
              <a:rPr lang="en-GB" dirty="0">
                <a:latin typeface="Helvetica Neue" panose="02000503000000020004" pitchFamily="2" charset="0"/>
              </a:rPr>
              <a:t>  your  ML project </a:t>
            </a:r>
            <a:r>
              <a:rPr lang="en-GB" b="0" i="0" u="none" strike="noStrike" dirty="0">
                <a:effectLst/>
                <a:latin typeface="Helvetica Neue" panose="02000503000000020004" pitchFamily="2" charset="0"/>
              </a:rPr>
              <a:t>installation</a:t>
            </a:r>
          </a:p>
          <a:p>
            <a:pPr lvl="1">
              <a:buFont typeface="+mj-lt"/>
              <a:buAutoNum type="arabicPeriod"/>
            </a:pPr>
            <a:r>
              <a:rPr lang="en-GB" dirty="0">
                <a:latin typeface="Helvetica Neue" panose="02000503000000020004" pitchFamily="2" charset="0"/>
              </a:rPr>
              <a:t>File Structure</a:t>
            </a:r>
          </a:p>
          <a:p>
            <a:pPr lvl="2">
              <a:buFont typeface="+mj-lt"/>
              <a:buAutoNum type="arabicPeriod"/>
            </a:pPr>
            <a:r>
              <a:rPr lang="en-GB" b="0" i="0" u="none" strike="noStrike" dirty="0" err="1">
                <a:effectLst/>
                <a:latin typeface="Helvetica Neue" panose="02000503000000020004" pitchFamily="2" charset="0"/>
              </a:rPr>
              <a:t>Requirement.txt</a:t>
            </a:r>
            <a:endParaRPr lang="en-GB" b="0" i="0" u="none" strike="noStrike" dirty="0">
              <a:effectLst/>
              <a:latin typeface="Helvetica Neue" panose="02000503000000020004" pitchFamily="2" charset="0"/>
            </a:endParaRPr>
          </a:p>
          <a:p>
            <a:pPr lvl="2">
              <a:buFont typeface="+mj-lt"/>
              <a:buAutoNum type="arabicPeriod"/>
            </a:pPr>
            <a:r>
              <a:rPr lang="en-GB" dirty="0" err="1">
                <a:latin typeface="Helvetica Neue" panose="02000503000000020004" pitchFamily="2" charset="0"/>
              </a:rPr>
              <a:t>Setup.sh</a:t>
            </a:r>
            <a:r>
              <a:rPr lang="en-GB" dirty="0">
                <a:latin typeface="Helvetica Neue" panose="02000503000000020004" pitchFamily="2" charset="0"/>
              </a:rPr>
              <a:t> (Heroku setup installation file)</a:t>
            </a:r>
          </a:p>
          <a:p>
            <a:pPr lvl="2">
              <a:buFont typeface="+mj-lt"/>
              <a:buAutoNum type="arabicPeriod"/>
            </a:pPr>
            <a:r>
              <a:rPr lang="en-GB" b="0" i="0" u="none" strike="noStrike" dirty="0" err="1">
                <a:effectLst/>
                <a:latin typeface="Helvetica Neue" panose="02000503000000020004" pitchFamily="2" charset="0"/>
              </a:rPr>
              <a:t>Procfile</a:t>
            </a:r>
            <a:r>
              <a:rPr lang="en-GB" b="0" i="0" u="none" strike="noStrike" dirty="0">
                <a:effectLst/>
                <a:latin typeface="Helvetica Neue" panose="02000503000000020004" pitchFamily="2" charset="0"/>
              </a:rPr>
              <a:t> (Heroku app starter file)</a:t>
            </a:r>
          </a:p>
          <a:p>
            <a:pPr lvl="2">
              <a:buFont typeface="+mj-lt"/>
              <a:buAutoNum type="arabicPeriod"/>
            </a:pPr>
            <a:r>
              <a:rPr lang="en-GB" dirty="0" err="1">
                <a:latin typeface="Helvetica Neue" panose="02000503000000020004" pitchFamily="2" charset="0"/>
              </a:rPr>
              <a:t>Preprocessing.py</a:t>
            </a:r>
            <a:r>
              <a:rPr lang="en-GB" dirty="0">
                <a:latin typeface="Helvetica Neue" panose="02000503000000020004" pitchFamily="2" charset="0"/>
              </a:rPr>
              <a:t> (Data </a:t>
            </a:r>
            <a:r>
              <a:rPr lang="en-GB" dirty="0" err="1">
                <a:latin typeface="Helvetica Neue" panose="02000503000000020004" pitchFamily="2" charset="0"/>
              </a:rPr>
              <a:t>Preprocessing</a:t>
            </a:r>
            <a:r>
              <a:rPr lang="en-GB" dirty="0">
                <a:latin typeface="Helvetica Neue" panose="02000503000000020004" pitchFamily="2" charset="0"/>
              </a:rPr>
              <a:t> file)</a:t>
            </a:r>
          </a:p>
          <a:p>
            <a:pPr lvl="2">
              <a:buFont typeface="+mj-lt"/>
              <a:buAutoNum type="arabicPeriod"/>
            </a:pPr>
            <a:r>
              <a:rPr lang="en-GB" b="0" i="0" u="none" strike="noStrike" dirty="0" err="1">
                <a:effectLst/>
                <a:latin typeface="Helvetica Neue" panose="02000503000000020004" pitchFamily="2" charset="0"/>
              </a:rPr>
              <a:t>Web_deploy.py</a:t>
            </a:r>
            <a:r>
              <a:rPr lang="en-GB" b="0" i="0" u="none" strike="noStrike" dirty="0">
                <a:effectLst/>
                <a:latin typeface="Helvetica Neue" panose="02000503000000020004" pitchFamily="2" charset="0"/>
              </a:rPr>
              <a:t> (main </a:t>
            </a:r>
            <a:r>
              <a:rPr lang="en-GB" dirty="0">
                <a:latin typeface="Helvetica Neue" panose="02000503000000020004" pitchFamily="2" charset="0"/>
              </a:rPr>
              <a:t>file)</a:t>
            </a:r>
          </a:p>
          <a:p>
            <a:pPr lvl="2">
              <a:buFont typeface="+mj-lt"/>
              <a:buAutoNum type="arabicPeriod"/>
            </a:pPr>
            <a:r>
              <a:rPr lang="en-GB" dirty="0">
                <a:latin typeface="Helvetica Neue" panose="02000503000000020004" pitchFamily="2" charset="0"/>
              </a:rPr>
              <a:t>Best model *.sav file</a:t>
            </a:r>
          </a:p>
          <a:p>
            <a:pPr lvl="2">
              <a:buFont typeface="+mj-lt"/>
              <a:buAutoNum type="arabicPeriod"/>
            </a:pPr>
            <a:r>
              <a:rPr lang="en-GB" b="0" i="0" u="none" strike="noStrike" dirty="0">
                <a:effectLst/>
                <a:latin typeface="Helvetica Neue" panose="02000503000000020004" pitchFamily="2" charset="0"/>
              </a:rPr>
              <a:t>Your compan</a:t>
            </a:r>
            <a:r>
              <a:rPr lang="en-GB" dirty="0">
                <a:latin typeface="Helvetica Neue" panose="02000503000000020004" pitchFamily="2" charset="0"/>
              </a:rPr>
              <a:t>y logo etc…</a:t>
            </a:r>
          </a:p>
          <a:p>
            <a:pPr lvl="2">
              <a:buFont typeface="+mj-lt"/>
              <a:buAutoNum type="arabicPeriod"/>
            </a:pPr>
            <a:r>
              <a:rPr lang="en-GB" dirty="0">
                <a:latin typeface="Helvetica Neue" panose="02000503000000020004" pitchFamily="2" charset="0"/>
              </a:rPr>
              <a:t> Install your local computer and test all functions</a:t>
            </a:r>
          </a:p>
          <a:p>
            <a:pPr lvl="1">
              <a:buFont typeface="+mj-lt"/>
              <a:buAutoNum type="arabicPeriod"/>
            </a:pPr>
            <a:r>
              <a:rPr lang="en-GB" dirty="0">
                <a:latin typeface="Helvetica Neue" panose="02000503000000020004" pitchFamily="2" charset="0"/>
              </a:rPr>
              <a:t> Create your project </a:t>
            </a:r>
            <a:r>
              <a:rPr lang="en-GB" dirty="0" err="1">
                <a:latin typeface="Helvetica Neue" panose="02000503000000020004" pitchFamily="2" charset="0"/>
              </a:rPr>
              <a:t>Github</a:t>
            </a:r>
            <a:r>
              <a:rPr lang="en-GB" dirty="0">
                <a:latin typeface="Helvetica Neue" panose="02000503000000020004" pitchFamily="2" charset="0"/>
              </a:rPr>
              <a:t> Repo and upload all necessary files</a:t>
            </a:r>
          </a:p>
          <a:p>
            <a:pPr lvl="1">
              <a:buFont typeface="+mj-lt"/>
              <a:buAutoNum type="arabicPeriod"/>
            </a:pPr>
            <a:r>
              <a:rPr lang="en-GB" dirty="0">
                <a:latin typeface="Helvetica Neue" panose="02000503000000020004" pitchFamily="2" charset="0"/>
              </a:rPr>
              <a:t> Sign-in Heroku Cloud</a:t>
            </a:r>
          </a:p>
          <a:p>
            <a:pPr lvl="2">
              <a:buFont typeface="+mj-lt"/>
              <a:buAutoNum type="arabicPeriod"/>
            </a:pPr>
            <a:r>
              <a:rPr lang="en-GB" dirty="0">
                <a:latin typeface="Helvetica Neue" panose="02000503000000020004" pitchFamily="2" charset="0"/>
              </a:rPr>
              <a:t>Create Your app</a:t>
            </a:r>
          </a:p>
          <a:p>
            <a:pPr lvl="2">
              <a:buFont typeface="+mj-lt"/>
              <a:buAutoNum type="arabicPeriod"/>
            </a:pPr>
            <a:r>
              <a:rPr lang="en-GB" dirty="0">
                <a:latin typeface="Helvetica Neue" panose="02000503000000020004" pitchFamily="2" charset="0"/>
              </a:rPr>
              <a:t>Connect your </a:t>
            </a:r>
            <a:r>
              <a:rPr lang="en-GB" dirty="0" err="1">
                <a:latin typeface="Helvetica Neue" panose="02000503000000020004" pitchFamily="2" charset="0"/>
              </a:rPr>
              <a:t>github</a:t>
            </a:r>
            <a:r>
              <a:rPr lang="en-GB" dirty="0">
                <a:latin typeface="Helvetica Neue" panose="02000503000000020004" pitchFamily="2" charset="0"/>
              </a:rPr>
              <a:t> repo from Heroku  deploy tools</a:t>
            </a:r>
          </a:p>
          <a:p>
            <a:pPr lvl="2">
              <a:buFont typeface="+mj-lt"/>
              <a:buAutoNum type="arabicPeriod"/>
            </a:pPr>
            <a:r>
              <a:rPr lang="en-GB" dirty="0">
                <a:latin typeface="Helvetica Neue" panose="02000503000000020004" pitchFamily="2" charset="0"/>
              </a:rPr>
              <a:t>Choose your master branch</a:t>
            </a:r>
          </a:p>
          <a:p>
            <a:pPr lvl="2">
              <a:buFont typeface="+mj-lt"/>
              <a:buAutoNum type="arabicPeriod"/>
            </a:pPr>
            <a:r>
              <a:rPr lang="en-GB" dirty="0">
                <a:latin typeface="Helvetica Neue" panose="02000503000000020004" pitchFamily="2" charset="0"/>
              </a:rPr>
              <a:t>Choose your main file</a:t>
            </a:r>
          </a:p>
          <a:p>
            <a:pPr lvl="2">
              <a:buFont typeface="+mj-lt"/>
              <a:buAutoNum type="arabicPeriod"/>
            </a:pPr>
            <a:r>
              <a:rPr lang="en-GB" dirty="0">
                <a:latin typeface="Helvetica Neue" panose="02000503000000020004" pitchFamily="2" charset="0"/>
              </a:rPr>
              <a:t>Test your App</a:t>
            </a:r>
          </a:p>
        </p:txBody>
      </p:sp>
      <p:sp>
        <p:nvSpPr>
          <p:cNvPr id="5" name="TextBox 4">
            <a:extLst>
              <a:ext uri="{FF2B5EF4-FFF2-40B4-BE49-F238E27FC236}">
                <a16:creationId xmlns:a16="http://schemas.microsoft.com/office/drawing/2014/main" id="{A7881682-2858-87A7-F528-8933E3C90101}"/>
              </a:ext>
            </a:extLst>
          </p:cNvPr>
          <p:cNvSpPr txBox="1"/>
          <p:nvPr/>
        </p:nvSpPr>
        <p:spPr>
          <a:xfrm>
            <a:off x="1108954" y="2850204"/>
            <a:ext cx="969048" cy="461665"/>
          </a:xfrm>
          <a:prstGeom prst="rect">
            <a:avLst/>
          </a:prstGeom>
          <a:noFill/>
        </p:spPr>
        <p:txBody>
          <a:bodyPr wrap="none" rtlCol="0">
            <a:spAutoFit/>
          </a:bodyPr>
          <a:lstStyle/>
          <a:p>
            <a:r>
              <a:rPr lang="en-GB" sz="2400" b="1" i="1" u="sng" dirty="0">
                <a:solidFill>
                  <a:schemeClr val="accent2"/>
                </a:solidFill>
              </a:rPr>
              <a:t>S</a:t>
            </a:r>
            <a:r>
              <a:rPr lang="en-NL" sz="2400" b="1" i="1" u="sng" dirty="0">
                <a:solidFill>
                  <a:schemeClr val="accent2"/>
                </a:solidFill>
              </a:rPr>
              <a:t>tep 3</a:t>
            </a:r>
          </a:p>
        </p:txBody>
      </p:sp>
      <p:pic>
        <p:nvPicPr>
          <p:cNvPr id="6" name="Picture 8" descr="Heroku and Passenger: focus on the app performance">
            <a:extLst>
              <a:ext uri="{FF2B5EF4-FFF2-40B4-BE49-F238E27FC236}">
                <a16:creationId xmlns:a16="http://schemas.microsoft.com/office/drawing/2014/main" id="{DA670B21-A3B6-58B6-8E40-0BC8B31CB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90" y="3465285"/>
            <a:ext cx="3108257" cy="13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8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a:xfrm>
            <a:off x="559343" y="-165606"/>
            <a:ext cx="10131425" cy="1456267"/>
          </a:xfrm>
        </p:spPr>
        <p:txBody>
          <a:bodyPr/>
          <a:lstStyle/>
          <a:p>
            <a:r>
              <a:rPr lang="en-GB" b="1" dirty="0"/>
              <a:t>ML Deployment examples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eroku and Passenger: focus on the app performance">
            <a:extLst>
              <a:ext uri="{FF2B5EF4-FFF2-40B4-BE49-F238E27FC236}">
                <a16:creationId xmlns:a16="http://schemas.microsoft.com/office/drawing/2014/main" id="{DA670B21-A3B6-58B6-8E40-0BC8B31CB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11" y="1363423"/>
            <a:ext cx="3108257" cy="1311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treamlit Web App | Build Web Applications using Streamlit">
            <a:extLst>
              <a:ext uri="{FF2B5EF4-FFF2-40B4-BE49-F238E27FC236}">
                <a16:creationId xmlns:a16="http://schemas.microsoft.com/office/drawing/2014/main" id="{6AEF4335-1A6C-456C-877B-92C82981D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910" y="2927685"/>
            <a:ext cx="3108257" cy="16190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228BBEA-64F6-E6AE-7F51-053E0F298E42}"/>
              </a:ext>
            </a:extLst>
          </p:cNvPr>
          <p:cNvSpPr/>
          <p:nvPr/>
        </p:nvSpPr>
        <p:spPr>
          <a:xfrm>
            <a:off x="3926462" y="3554736"/>
            <a:ext cx="6455924" cy="369332"/>
          </a:xfrm>
          <a:prstGeom prst="rect">
            <a:avLst/>
          </a:prstGeom>
        </p:spPr>
        <p:txBody>
          <a:bodyPr wrap="square">
            <a:spAutoFit/>
          </a:bodyPr>
          <a:lstStyle/>
          <a:p>
            <a:r>
              <a:rPr lang="en-NL" dirty="0"/>
              <a:t>https://share.streamlit.io/secedit/fenyx_ml/main/web_deploy.py</a:t>
            </a:r>
          </a:p>
        </p:txBody>
      </p:sp>
      <p:sp>
        <p:nvSpPr>
          <p:cNvPr id="9" name="Rectangle 8">
            <a:extLst>
              <a:ext uri="{FF2B5EF4-FFF2-40B4-BE49-F238E27FC236}">
                <a16:creationId xmlns:a16="http://schemas.microsoft.com/office/drawing/2014/main" id="{FC7AF4F5-1F80-2B5A-4508-F1E3E92D3FF0}"/>
              </a:ext>
            </a:extLst>
          </p:cNvPr>
          <p:cNvSpPr/>
          <p:nvPr/>
        </p:nvSpPr>
        <p:spPr>
          <a:xfrm>
            <a:off x="4372675" y="1834545"/>
            <a:ext cx="3446649" cy="369332"/>
          </a:xfrm>
          <a:prstGeom prst="rect">
            <a:avLst/>
          </a:prstGeom>
        </p:spPr>
        <p:txBody>
          <a:bodyPr wrap="none">
            <a:spAutoFit/>
          </a:bodyPr>
          <a:lstStyle/>
          <a:p>
            <a:r>
              <a:rPr lang="en-NL" dirty="0"/>
              <a:t>https://fenyx-app.herokuapp.com/</a:t>
            </a:r>
          </a:p>
        </p:txBody>
      </p:sp>
      <p:pic>
        <p:nvPicPr>
          <p:cNvPr id="30722" name="Picture 2" descr="GitHub Logos and Usage · GitHub">
            <a:extLst>
              <a:ext uri="{FF2B5EF4-FFF2-40B4-BE49-F238E27FC236}">
                <a16:creationId xmlns:a16="http://schemas.microsoft.com/office/drawing/2014/main" id="{1C0793DB-7B20-871C-2648-0A6789550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684" y="4799462"/>
            <a:ext cx="1848708" cy="184870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7696055-FA9C-3BC3-0614-67DC1020BA79}"/>
              </a:ext>
            </a:extLst>
          </p:cNvPr>
          <p:cNvSpPr/>
          <p:nvPr/>
        </p:nvSpPr>
        <p:spPr>
          <a:xfrm>
            <a:off x="4372675" y="5557296"/>
            <a:ext cx="3762056" cy="369332"/>
          </a:xfrm>
          <a:prstGeom prst="rect">
            <a:avLst/>
          </a:prstGeom>
        </p:spPr>
        <p:txBody>
          <a:bodyPr wrap="none">
            <a:spAutoFit/>
          </a:bodyPr>
          <a:lstStyle/>
          <a:p>
            <a:r>
              <a:rPr lang="en-NL" dirty="0"/>
              <a:t>https://github.com/secedit/Fenyx_ML</a:t>
            </a:r>
          </a:p>
        </p:txBody>
      </p:sp>
    </p:spTree>
    <p:extLst>
      <p:ext uri="{BB962C8B-B14F-4D97-AF65-F5344CB8AC3E}">
        <p14:creationId xmlns:p14="http://schemas.microsoft.com/office/powerpoint/2010/main" val="187498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sp>
        <p:nvSpPr>
          <p:cNvPr id="3" name="Content Placeholder 2">
            <a:extLst>
              <a:ext uri="{FF2B5EF4-FFF2-40B4-BE49-F238E27FC236}">
                <a16:creationId xmlns:a16="http://schemas.microsoft.com/office/drawing/2014/main" id="{458ACA10-3274-8A04-7A76-60508B6264AB}"/>
              </a:ext>
            </a:extLst>
          </p:cNvPr>
          <p:cNvSpPr>
            <a:spLocks noGrp="1"/>
          </p:cNvSpPr>
          <p:nvPr>
            <p:ph idx="1"/>
          </p:nvPr>
        </p:nvSpPr>
        <p:spPr>
          <a:xfrm>
            <a:off x="184825" y="1478605"/>
            <a:ext cx="6380993" cy="5379396"/>
          </a:xfrm>
        </p:spPr>
        <p:txBody>
          <a:bodyPr>
            <a:normAutofit fontScale="70000" lnSpcReduction="20000"/>
          </a:bodyPr>
          <a:lstStyle/>
          <a:p>
            <a:pPr marL="0" indent="0">
              <a:buNone/>
            </a:pPr>
            <a:r>
              <a:rPr lang="en-GB" dirty="0"/>
              <a:t> x</a:t>
            </a:r>
          </a:p>
          <a:p>
            <a:r>
              <a:rPr lang="en-GB" b="1" dirty="0"/>
              <a:t>Entanglement:</a:t>
            </a:r>
            <a:r>
              <a:rPr lang="en-GB" dirty="0"/>
              <a:t> If we have an input feature which we change, then the importance, weights or use of the remaining features may all change as well (or not). This is also referred to as the “changing anything changes everything” issue, and means that machine learning systems must be designed so that feature engineering and selection changes are easily tracked.</a:t>
            </a:r>
          </a:p>
          <a:p>
            <a:r>
              <a:rPr lang="en-GB" b="1" dirty="0"/>
              <a:t>Data Dependencies:</a:t>
            </a:r>
            <a:r>
              <a:rPr lang="en-GB" dirty="0"/>
              <a:t> In a ML System, you have two equally consequential components: code </a:t>
            </a:r>
            <a:r>
              <a:rPr lang="en-GB" i="1" dirty="0"/>
              <a:t>and</a:t>
            </a:r>
            <a:r>
              <a:rPr lang="en-GB" dirty="0"/>
              <a:t> data. However, some data inputs are unstable, perhaps changing over time. You need a way to understand and track these changes in order be able to fully understand your system.</a:t>
            </a:r>
          </a:p>
          <a:p>
            <a:r>
              <a:rPr lang="en-GB" b="1" dirty="0"/>
              <a:t>Configuration:</a:t>
            </a:r>
            <a:r>
              <a:rPr lang="en-GB" dirty="0"/>
              <a:t> Especially when models are constantly iterated on and subtly changed, tracking config updates whilst maintaining config clarity and flexibility becomes an additional burden.</a:t>
            </a:r>
          </a:p>
          <a:p>
            <a:r>
              <a:rPr lang="en-GB" b="1" dirty="0"/>
              <a:t>Data and Feature Preparation:</a:t>
            </a:r>
            <a:r>
              <a:rPr lang="en-GB" dirty="0"/>
              <a:t> If left unchecked, vast webs of of scripts, joins, scrapes and intermediate output files can form around various steps of data munging and feature engineering. Unpicking or maintaining such “glue code” is a deeply frustrating and error-prone task for even an experienced software developer.</a:t>
            </a:r>
          </a:p>
          <a:p>
            <a:r>
              <a:rPr lang="en-GB" b="1" dirty="0"/>
              <a:t>Detecting Model Errors</a:t>
            </a:r>
            <a:r>
              <a:rPr lang="en-GB" dirty="0"/>
              <a:t>: There are plenty of things that can go wrong in machine learning applications that will not be picked up by traditional unit/integration tests. Deploying the wrong version of a model, forgetting a feature, and training on an outdated dataset are just a few examples.</a:t>
            </a:r>
          </a:p>
          <a:p>
            <a:r>
              <a:rPr lang="en-GB" b="1" dirty="0"/>
              <a:t>Separation of Expertise</a:t>
            </a:r>
            <a:r>
              <a:rPr lang="en-GB" dirty="0"/>
              <a:t>: Machine learning systems require cooperation between multiple teams, which can result in no single team or person understanding how the overall system works, teams blaming each other for failures, and general inefficiencies.</a:t>
            </a:r>
          </a:p>
          <a:p>
            <a:r>
              <a:rPr lang="en-GB" i="1" dirty="0"/>
              <a:t>ML Systems Span Many Teams (could also include data engineers, DBAs, analysts etc.)</a:t>
            </a:r>
            <a:r>
              <a:rPr lang="en-GB" dirty="0"/>
              <a:t>:</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L System Contributers">
            <a:extLst>
              <a:ext uri="{FF2B5EF4-FFF2-40B4-BE49-F238E27FC236}">
                <a16:creationId xmlns:a16="http://schemas.microsoft.com/office/drawing/2014/main" id="{A7EE6B3F-C65C-D0F5-D2A2-021195FCE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225" y="2772382"/>
            <a:ext cx="5300843" cy="245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1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026C510-D6A6-040F-3AFA-FEC8856594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68893" y="2141538"/>
            <a:ext cx="7765238" cy="36496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2843719" y="5866871"/>
            <a:ext cx="6096000" cy="646331"/>
          </a:xfrm>
          <a:prstGeom prst="rect">
            <a:avLst/>
          </a:prstGeom>
        </p:spPr>
        <p:txBody>
          <a:bodyPr>
            <a:spAutoFit/>
          </a:bodyPr>
          <a:lstStyle/>
          <a:p>
            <a:r>
              <a:rPr lang="en-GB" dirty="0">
                <a:solidFill>
                  <a:srgbClr val="757575"/>
                </a:solidFill>
                <a:latin typeface="sohne"/>
              </a:rPr>
              <a:t>Only a small fraction of real-world ML systems is composed of the ML code </a:t>
            </a:r>
            <a:endParaRPr lang="en-NL" dirty="0"/>
          </a:p>
        </p:txBody>
      </p:sp>
    </p:spTree>
    <p:extLst>
      <p:ext uri="{BB962C8B-B14F-4D97-AF65-F5344CB8AC3E}">
        <p14:creationId xmlns:p14="http://schemas.microsoft.com/office/powerpoint/2010/main" val="281872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dirty="0"/>
              <a:t>Why are ML Systems Hard?</a:t>
            </a:r>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778213" y="2059095"/>
            <a:ext cx="5317787" cy="3970318"/>
          </a:xfrm>
          <a:prstGeom prst="rect">
            <a:avLst/>
          </a:prstGeom>
        </p:spPr>
        <p:txBody>
          <a:bodyPr wrap="square">
            <a:spAutoFit/>
          </a:bodyPr>
          <a:lstStyle/>
          <a:p>
            <a:r>
              <a:rPr lang="en-GB" dirty="0" err="1"/>
              <a:t>MLOps</a:t>
            </a:r>
            <a:r>
              <a:rPr lang="en-GB" dirty="0"/>
              <a:t> is basically:</a:t>
            </a:r>
          </a:p>
          <a:p>
            <a:r>
              <a:rPr lang="en-GB" b="1" i="1" dirty="0"/>
              <a:t>The extension of the DevOps methodology to include Machine Learning, Data Science and Data Engineering assets as first-class citizens within the DevOps ecosystem</a:t>
            </a:r>
          </a:p>
          <a:p>
            <a:r>
              <a:rPr lang="en-GB" dirty="0"/>
              <a:t>This basically means that as ML and AI propagate into more robust software products, we need to </a:t>
            </a:r>
            <a:r>
              <a:rPr lang="en-GB" b="1" dirty="0"/>
              <a:t>establish best practices and tools to test, deploy, manage, and monitor</a:t>
            </a:r>
            <a:r>
              <a:rPr lang="en-GB" dirty="0"/>
              <a:t> ML models in real-world production (A good and robust </a:t>
            </a:r>
            <a:r>
              <a:rPr lang="en-GB" dirty="0" err="1"/>
              <a:t>MLOps</a:t>
            </a:r>
            <a:r>
              <a:rPr lang="en-GB" dirty="0"/>
              <a:t> architecture).</a:t>
            </a:r>
          </a:p>
          <a:p>
            <a:r>
              <a:rPr lang="en-GB" dirty="0" err="1"/>
              <a:t>MLOps</a:t>
            </a:r>
            <a:r>
              <a:rPr lang="en-GB" dirty="0"/>
              <a:t> then can be seen as different available capabilities and levels of maturity in any organization that helps us reduce the deployment gap.</a:t>
            </a:r>
          </a:p>
          <a:p>
            <a:endParaRPr lang="en-GB" i="1" dirty="0"/>
          </a:p>
        </p:txBody>
      </p:sp>
      <p:pic>
        <p:nvPicPr>
          <p:cNvPr id="7170" name="Picture 2">
            <a:extLst>
              <a:ext uri="{FF2B5EF4-FFF2-40B4-BE49-F238E27FC236}">
                <a16:creationId xmlns:a16="http://schemas.microsoft.com/office/drawing/2014/main" id="{A110903E-1C12-6F0B-78F9-10D0619A5A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43726" y="2219423"/>
            <a:ext cx="3961121"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778F10-E499-FBF8-91BE-92072C0A37BF}"/>
              </a:ext>
            </a:extLst>
          </p:cNvPr>
          <p:cNvSpPr/>
          <p:nvPr/>
        </p:nvSpPr>
        <p:spPr>
          <a:xfrm>
            <a:off x="6511047" y="5925234"/>
            <a:ext cx="6096000" cy="646331"/>
          </a:xfrm>
          <a:prstGeom prst="rect">
            <a:avLst/>
          </a:prstGeom>
        </p:spPr>
        <p:txBody>
          <a:bodyPr>
            <a:spAutoFit/>
          </a:bodyPr>
          <a:lstStyle/>
          <a:p>
            <a:r>
              <a:rPr lang="en-GB" dirty="0"/>
              <a:t>A Venn diagram of the different areas that compose </a:t>
            </a:r>
            <a:r>
              <a:rPr lang="en-GB" dirty="0" err="1"/>
              <a:t>MLOps</a:t>
            </a:r>
            <a:br>
              <a:rPr lang="en-GB" dirty="0"/>
            </a:br>
            <a:endParaRPr lang="en-NL" dirty="0"/>
          </a:p>
        </p:txBody>
      </p:sp>
    </p:spTree>
    <p:extLst>
      <p:ext uri="{BB962C8B-B14F-4D97-AF65-F5344CB8AC3E}">
        <p14:creationId xmlns:p14="http://schemas.microsoft.com/office/powerpoint/2010/main" val="122607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0: No </a:t>
            </a:r>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13303" y="4792134"/>
            <a:ext cx="9503923" cy="2031325"/>
          </a:xfrm>
          <a:prstGeom prst="rect">
            <a:avLst/>
          </a:prstGeom>
        </p:spPr>
        <p:txBody>
          <a:bodyPr wrap="square">
            <a:spAutoFit/>
          </a:bodyPr>
          <a:lstStyle/>
          <a:p>
            <a:r>
              <a:rPr lang="en-GB" dirty="0"/>
              <a:t>The </a:t>
            </a:r>
            <a:r>
              <a:rPr lang="en-GB" dirty="0" err="1"/>
              <a:t>MLOps</a:t>
            </a:r>
            <a:r>
              <a:rPr lang="en-GB" dirty="0"/>
              <a:t> maturity model is divided into five levels:</a:t>
            </a:r>
          </a:p>
          <a:p>
            <a:r>
              <a:rPr lang="en-GB" b="1" dirty="0"/>
              <a:t>Level 0: No </a:t>
            </a:r>
            <a:r>
              <a:rPr lang="en-GB" b="1" dirty="0" err="1"/>
              <a:t>MLOps</a:t>
            </a:r>
            <a:endParaRPr lang="en-GB" i="1" dirty="0"/>
          </a:p>
          <a:p>
            <a:r>
              <a:rPr lang="en-GB" dirty="0"/>
              <a:t>At this initial level mostly everything is done manually: data gathering, builds and deployments, training, and testing of the model. There is no centralized tracking of model performance and it is difficult to manage full machine learning model lifecycle. The teams of data scientists, data engineers, and software engineers are siloed and releases are painful. little or no feedback and monitoring during post-deployment.</a:t>
            </a:r>
            <a:endParaRPr lang="en-GB" i="1" dirty="0"/>
          </a:p>
        </p:txBody>
      </p:sp>
      <p:pic>
        <p:nvPicPr>
          <p:cNvPr id="9" name="Picture 2" descr="Level 0: No MLOps">
            <a:extLst>
              <a:ext uri="{FF2B5EF4-FFF2-40B4-BE49-F238E27FC236}">
                <a16:creationId xmlns:a16="http://schemas.microsoft.com/office/drawing/2014/main" id="{C33A75B3-B33D-E603-6089-D5E068C8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3" y="1642179"/>
            <a:ext cx="7908438" cy="305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37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1: DevOps no </a:t>
            </a:r>
            <a:r>
              <a:rPr lang="en-GB" b="1" dirty="0" err="1"/>
              <a:t>MLOps</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550892"/>
            <a:ext cx="9503923" cy="923330"/>
          </a:xfrm>
          <a:prstGeom prst="rect">
            <a:avLst/>
          </a:prstGeom>
        </p:spPr>
        <p:txBody>
          <a:bodyPr wrap="square">
            <a:spAutoFit/>
          </a:bodyPr>
          <a:lstStyle/>
          <a:p>
            <a:r>
              <a:rPr lang="en-GB" dirty="0"/>
              <a:t>On level 1 a data pipeline gathers data automatically but manual builds, training, and testing of the model are still common for the data science team. Ops is introduced and releases are automated, a prediction service for serving the model is enabled by the software development team.</a:t>
            </a:r>
            <a:endParaRPr lang="en-GB" i="1" dirty="0"/>
          </a:p>
        </p:txBody>
      </p:sp>
      <p:pic>
        <p:nvPicPr>
          <p:cNvPr id="8" name="Picture 2" descr="Level 1: DevOps no MLOps">
            <a:extLst>
              <a:ext uri="{FF2B5EF4-FFF2-40B4-BE49-F238E27FC236}">
                <a16:creationId xmlns:a16="http://schemas.microsoft.com/office/drawing/2014/main" id="{1AB6DED1-481A-CC78-CED2-32CCC7CF1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335" y="1592407"/>
            <a:ext cx="8396172" cy="38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86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2: Automated Training</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1477328"/>
          </a:xfrm>
          <a:prstGeom prst="rect">
            <a:avLst/>
          </a:prstGeom>
        </p:spPr>
        <p:txBody>
          <a:bodyPr wrap="square">
            <a:spAutoFit/>
          </a:bodyPr>
          <a:lstStyle/>
          <a:p>
            <a:r>
              <a:rPr lang="en-GB" dirty="0"/>
              <a:t>On level 2 of maturity, a data pipeline gathers data automatically, code changes and experiments in training are tracked in a repository, training code and models are version controlled, an automated pipeline is introduced for automatic training taking features from a recently enabled feature store. Changes and experiments are tracked in a repository. Teams of data engineering and data scientist start working closer together for automatization.</a:t>
            </a:r>
            <a:endParaRPr lang="en-GB" i="1" dirty="0"/>
          </a:p>
        </p:txBody>
      </p:sp>
      <p:pic>
        <p:nvPicPr>
          <p:cNvPr id="13314" name="Picture 2" descr="Level 2: Automated Training">
            <a:extLst>
              <a:ext uri="{FF2B5EF4-FFF2-40B4-BE49-F238E27FC236}">
                <a16:creationId xmlns:a16="http://schemas.microsoft.com/office/drawing/2014/main" id="{C2CB571A-0D26-EC00-4EDB-EB5D9C9BE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838" y="1592408"/>
            <a:ext cx="7019928" cy="38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66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3: Automated Model Deployment</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2031325"/>
          </a:xfrm>
          <a:prstGeom prst="rect">
            <a:avLst/>
          </a:prstGeom>
        </p:spPr>
        <p:txBody>
          <a:bodyPr wrap="square">
            <a:spAutoFit/>
          </a:bodyPr>
          <a:lstStyle/>
          <a:p>
            <a:r>
              <a:rPr lang="en-GB" dirty="0"/>
              <a:t>On level 3, model releases are automated and managed by pipelines. A monitoring service is enabled for gathering and providing feedback into the production systems. Automated releases enable the opportunity of running and tracking A/B testing for production models. Full traceability and reproducibility are now achievable since the data extraction all the way to model performance. Teams start working closely.</a:t>
            </a:r>
          </a:p>
          <a:p>
            <a:br>
              <a:rPr lang="en-GB" dirty="0"/>
            </a:br>
            <a:endParaRPr lang="en-GB" i="1" dirty="0"/>
          </a:p>
        </p:txBody>
      </p:sp>
      <p:pic>
        <p:nvPicPr>
          <p:cNvPr id="15362" name="Picture 2" descr="Level 3: Automated Model Deployment">
            <a:extLst>
              <a:ext uri="{FF2B5EF4-FFF2-40B4-BE49-F238E27FC236}">
                <a16:creationId xmlns:a16="http://schemas.microsoft.com/office/drawing/2014/main" id="{E275CC58-4AAB-B93E-59C4-632D88E1E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235" y="1654352"/>
            <a:ext cx="6445258" cy="369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02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182E-6973-E635-0B2A-57ABE638420D}"/>
              </a:ext>
            </a:extLst>
          </p:cNvPr>
          <p:cNvSpPr>
            <a:spLocks noGrp="1"/>
          </p:cNvSpPr>
          <p:nvPr>
            <p:ph type="title"/>
          </p:nvPr>
        </p:nvSpPr>
        <p:spPr/>
        <p:txBody>
          <a:bodyPr/>
          <a:lstStyle/>
          <a:p>
            <a:r>
              <a:rPr lang="en-GB" b="1" dirty="0"/>
              <a:t>Level 4: Full </a:t>
            </a:r>
            <a:r>
              <a:rPr lang="en-GB" b="1" dirty="0" err="1"/>
              <a:t>MLOps</a:t>
            </a:r>
            <a:r>
              <a:rPr lang="en-GB" b="1" dirty="0"/>
              <a:t> Automated Retraining</a:t>
            </a:r>
            <a:endParaRPr lang="en-GB" i="1" dirty="0"/>
          </a:p>
        </p:txBody>
      </p:sp>
      <p:pic>
        <p:nvPicPr>
          <p:cNvPr id="4" name="Picture 4" descr="logo">
            <a:extLst>
              <a:ext uri="{FF2B5EF4-FFF2-40B4-BE49-F238E27FC236}">
                <a16:creationId xmlns:a16="http://schemas.microsoft.com/office/drawing/2014/main" id="{EC3DFBB1-0CEA-A29F-E204-7CAAB46CE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647" y="988915"/>
            <a:ext cx="2785353" cy="6034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B3EEEE-FF22-D4FC-D390-864BDA45E165}"/>
              </a:ext>
            </a:extLst>
          </p:cNvPr>
          <p:cNvSpPr/>
          <p:nvPr/>
        </p:nvSpPr>
        <p:spPr>
          <a:xfrm>
            <a:off x="1344038" y="5408579"/>
            <a:ext cx="9503923" cy="1200329"/>
          </a:xfrm>
          <a:prstGeom prst="rect">
            <a:avLst/>
          </a:prstGeom>
        </p:spPr>
        <p:txBody>
          <a:bodyPr wrap="square">
            <a:spAutoFit/>
          </a:bodyPr>
          <a:lstStyle/>
          <a:p>
            <a:r>
              <a:rPr lang="en-GB" dirty="0"/>
              <a:t>Finally, in level 4, the process is fully automated, monitored, and alerted. Retraining is triggered with production metrics and alerted on any potential problems. Experiments are regular and A/B testing decides on model deployment. Testing best practices are introduced. Teams work in harmony.</a:t>
            </a:r>
            <a:br>
              <a:rPr lang="en-GB" dirty="0"/>
            </a:br>
            <a:endParaRPr lang="en-GB" i="1" dirty="0"/>
          </a:p>
        </p:txBody>
      </p:sp>
      <p:pic>
        <p:nvPicPr>
          <p:cNvPr id="17410" name="Picture 2" descr="Level 4: Full MLOps Automated Retraining">
            <a:extLst>
              <a:ext uri="{FF2B5EF4-FFF2-40B4-BE49-F238E27FC236}">
                <a16:creationId xmlns:a16="http://schemas.microsoft.com/office/drawing/2014/main" id="{EB88C1BF-D43C-C61D-282A-38E83F845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383" y="1627302"/>
            <a:ext cx="6427668" cy="362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67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615</TotalTime>
  <Words>1343</Words>
  <Application>Microsoft Macintosh PowerPoint</Application>
  <PresentationFormat>Widescreen</PresentationFormat>
  <Paragraphs>111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Helvetica Neue</vt:lpstr>
      <vt:lpstr>sohne</vt:lpstr>
      <vt:lpstr>Celestial</vt:lpstr>
      <vt:lpstr>ML MODEL DEPLOYMENT</vt:lpstr>
      <vt:lpstr>Why are ML Systems Hard?</vt:lpstr>
      <vt:lpstr>Why are ML Systems Hard?</vt:lpstr>
      <vt:lpstr>Why are ML Systems Hard?</vt:lpstr>
      <vt:lpstr>Level 0: No MLOps</vt:lpstr>
      <vt:lpstr>Level 1: DevOps no MLOps</vt:lpstr>
      <vt:lpstr>Level 2: Automated Training</vt:lpstr>
      <vt:lpstr>Level 3: Automated Model Deployment</vt:lpstr>
      <vt:lpstr>Level 4: Full MLOps Automated Retraining</vt:lpstr>
      <vt:lpstr>MLOps</vt:lpstr>
      <vt:lpstr>Be a MLOps star…</vt:lpstr>
      <vt:lpstr>ML Deployment system</vt:lpstr>
      <vt:lpstr>ML Deployment system</vt:lpstr>
      <vt:lpstr>ML Deployment system</vt:lpstr>
      <vt:lpstr>ML Deployment system</vt:lpstr>
      <vt:lpstr>ML streamlit Deployment</vt:lpstr>
      <vt:lpstr>ML HEROKU Deployment</vt:lpstr>
      <vt:lpstr>ML Deployment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MODEL DEPLOYMENT</dc:title>
  <dc:creator>Fatih Demir</dc:creator>
  <cp:lastModifiedBy>Fatih Demir</cp:lastModifiedBy>
  <cp:revision>4</cp:revision>
  <dcterms:created xsi:type="dcterms:W3CDTF">2022-04-17T10:21:16Z</dcterms:created>
  <dcterms:modified xsi:type="dcterms:W3CDTF">2022-04-17T20:36:45Z</dcterms:modified>
</cp:coreProperties>
</file>